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4"/>
  </p:sldIdLst>
  <p:sldSz cx="7556500" cy="106934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Inter" charset="1" panose="020B0502030000000004"/>
      <p:regular r:id="rId10"/>
    </p:embeddedFont>
    <p:embeddedFont>
      <p:font typeface="Inter Bold" charset="1" panose="020B0802030000000004"/>
      <p:regular r:id="rId11"/>
    </p:embeddedFont>
    <p:embeddedFont>
      <p:font typeface="Inter Italics" charset="1" panose="020B0502030000000004"/>
      <p:regular r:id="rId12"/>
    </p:embeddedFont>
    <p:embeddedFont>
      <p:font typeface="Inter Bold Italics" charset="1" panose="020B0802030000000004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slides/slide1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jpe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96611" y="1946845"/>
            <a:ext cx="255572" cy="255572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399901" y="1987397"/>
            <a:ext cx="244440" cy="174469"/>
          </a:xfrm>
          <a:prstGeom prst="rect">
            <a:avLst/>
          </a:prstGeom>
        </p:spPr>
      </p:pic>
      <p:grpSp>
        <p:nvGrpSpPr>
          <p:cNvPr name="Group 4" id="4"/>
          <p:cNvGrpSpPr/>
          <p:nvPr/>
        </p:nvGrpSpPr>
        <p:grpSpPr>
          <a:xfrm rot="0">
            <a:off x="-449915" y="10358970"/>
            <a:ext cx="8935611" cy="482033"/>
            <a:chOff x="0" y="0"/>
            <a:chExt cx="3202321" cy="172750"/>
          </a:xfrm>
        </p:grpSpPr>
        <p:sp>
          <p:nvSpPr>
            <p:cNvPr name="Freeform 5" id="5"/>
            <p:cNvSpPr/>
            <p:nvPr/>
          </p:nvSpPr>
          <p:spPr>
            <a:xfrm>
              <a:off x="0" y="0"/>
              <a:ext cx="3202321" cy="172750"/>
            </a:xfrm>
            <a:custGeom>
              <a:avLst/>
              <a:gdLst/>
              <a:ahLst/>
              <a:cxnLst/>
              <a:rect r="r" b="b" t="t" l="l"/>
              <a:pathLst>
                <a:path h="172750" w="3202321">
                  <a:moveTo>
                    <a:pt x="0" y="0"/>
                  </a:moveTo>
                  <a:lnTo>
                    <a:pt x="3202321" y="0"/>
                  </a:lnTo>
                  <a:lnTo>
                    <a:pt x="3202321" y="172750"/>
                  </a:lnTo>
                  <a:lnTo>
                    <a:pt x="0" y="172750"/>
                  </a:lnTo>
                  <a:close/>
                </a:path>
              </a:pathLst>
            </a:custGeom>
            <a:solidFill>
              <a:srgbClr val="346E94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3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-193658" y="-266613"/>
            <a:ext cx="8109334" cy="2118208"/>
            <a:chOff x="0" y="0"/>
            <a:chExt cx="2906202" cy="759118"/>
          </a:xfrm>
        </p:grpSpPr>
        <p:sp>
          <p:nvSpPr>
            <p:cNvPr name="Freeform 8" id="8"/>
            <p:cNvSpPr/>
            <p:nvPr/>
          </p:nvSpPr>
          <p:spPr>
            <a:xfrm>
              <a:off x="0" y="0"/>
              <a:ext cx="2906202" cy="759118"/>
            </a:xfrm>
            <a:custGeom>
              <a:avLst/>
              <a:gdLst/>
              <a:ahLst/>
              <a:cxnLst/>
              <a:rect r="r" b="b" t="t" l="l"/>
              <a:pathLst>
                <a:path h="759118" w="2906202">
                  <a:moveTo>
                    <a:pt x="0" y="0"/>
                  </a:moveTo>
                  <a:lnTo>
                    <a:pt x="2906202" y="0"/>
                  </a:lnTo>
                  <a:lnTo>
                    <a:pt x="2906202" y="759118"/>
                  </a:lnTo>
                  <a:lnTo>
                    <a:pt x="0" y="759118"/>
                  </a:lnTo>
                  <a:close/>
                </a:path>
              </a:pathLst>
            </a:custGeom>
            <a:solidFill>
              <a:srgbClr val="346E94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39"/>
                </a:lnSpc>
              </a:pPr>
            </a:p>
          </p:txBody>
        </p:sp>
      </p:grpSp>
      <p:pic>
        <p:nvPicPr>
          <p:cNvPr name="Picture 10" id="10"/>
          <p:cNvPicPr>
            <a:picLocks noChangeAspect="true"/>
          </p:cNvPicPr>
          <p:nvPr/>
        </p:nvPicPr>
        <p:blipFill>
          <a:blip r:embed="rId6">
            <a:alphaModFix amt="36000"/>
          </a:blip>
          <a:srcRect l="0" t="29792" r="0" b="33485"/>
          <a:stretch>
            <a:fillRect/>
          </a:stretch>
        </p:blipFill>
        <p:spPr>
          <a:xfrm flipH="false" flipV="false" rot="0">
            <a:off x="-193658" y="-354809"/>
            <a:ext cx="8011267" cy="2206404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12165" y="2329741"/>
            <a:ext cx="224465" cy="320664"/>
          </a:xfrm>
          <a:prstGeom prst="rect">
            <a:avLst/>
          </a:prstGeom>
        </p:spPr>
      </p:pic>
      <p:grpSp>
        <p:nvGrpSpPr>
          <p:cNvPr name="Group 12" id="12"/>
          <p:cNvGrpSpPr/>
          <p:nvPr/>
        </p:nvGrpSpPr>
        <p:grpSpPr>
          <a:xfrm rot="0">
            <a:off x="434926" y="7146600"/>
            <a:ext cx="2898152" cy="424205"/>
            <a:chOff x="0" y="0"/>
            <a:chExt cx="3864203" cy="565607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-9525"/>
              <a:ext cx="3864203" cy="2506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439"/>
                </a:lnSpc>
              </a:pPr>
              <a:r>
                <a:rPr lang="en-US" sz="1200" spc="36">
                  <a:solidFill>
                    <a:srgbClr val="202021"/>
                  </a:solidFill>
                  <a:latin typeface="Inter Bold"/>
                </a:rPr>
                <a:t>Sistemas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362457"/>
              <a:ext cx="3864203" cy="2031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260"/>
                </a:lnSpc>
              </a:pPr>
              <a:r>
                <a:rPr lang="en-US" sz="1050" spc="31">
                  <a:solidFill>
                    <a:srgbClr val="202021"/>
                  </a:solidFill>
                  <a:latin typeface="Inter"/>
                </a:rPr>
                <a:t> Experto SAP MM, SAP APO (</a:t>
              </a:r>
              <a:r>
                <a:rPr lang="en-US" sz="1050" spc="31">
                  <a:solidFill>
                    <a:srgbClr val="202021"/>
                  </a:solidFill>
                  <a:latin typeface="Inter"/>
                </a:rPr>
                <a:t> Certificado).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496611" y="3012355"/>
            <a:ext cx="6728796" cy="786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101"/>
              </a:lnSpc>
            </a:pPr>
            <a:r>
              <a:rPr lang="en-US" sz="1100">
                <a:solidFill>
                  <a:srgbClr val="202021"/>
                </a:solidFill>
                <a:latin typeface="Inter Bold"/>
              </a:rPr>
              <a:t>Comprador Estratégico a tiempo completo con 15 años de experiencia en Compra de Bienes y Servicios, Strategy Sourcing, análisis de riesgos, presupuestos y recursos humanos. Mi experiencia incluye desarrollo de proveedores y estandarización de productos.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455501" y="5119888"/>
            <a:ext cx="3051101" cy="677803"/>
            <a:chOff x="0" y="0"/>
            <a:chExt cx="4068134" cy="903738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0" y="-9525"/>
              <a:ext cx="4068134" cy="2506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439"/>
                </a:lnSpc>
              </a:pPr>
              <a:r>
                <a:rPr lang="en-US" sz="1200" spc="36">
                  <a:solidFill>
                    <a:srgbClr val="202021"/>
                  </a:solidFill>
                  <a:latin typeface="Inter Bold"/>
                </a:rPr>
                <a:t>Universidad Increíble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0" y="657457"/>
              <a:ext cx="4068134" cy="2462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679"/>
                </a:lnSpc>
              </a:pPr>
              <a:r>
                <a:rPr lang="en-US" sz="1049">
                  <a:solidFill>
                    <a:srgbClr val="202021"/>
                  </a:solidFill>
                  <a:latin typeface="Inter"/>
                </a:rPr>
                <a:t>Universidad El saber, 2016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0" y="362457"/>
              <a:ext cx="4068134" cy="2031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260"/>
                </a:lnSpc>
              </a:pPr>
              <a:r>
                <a:rPr lang="en-US" sz="1050" spc="31">
                  <a:solidFill>
                    <a:srgbClr val="202021"/>
                  </a:solidFill>
                  <a:latin typeface="Inter Bold"/>
                </a:rPr>
                <a:t>Lic. en Administración, 2016</a:t>
              </a:r>
              <a:r>
                <a:rPr lang="en-US" sz="1050" spc="31">
                  <a:solidFill>
                    <a:srgbClr val="202021"/>
                  </a:solidFill>
                  <a:latin typeface="Inter Bold"/>
                </a:rPr>
                <a:t> </a:t>
              </a: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347277" y="4027258"/>
            <a:ext cx="3159324" cy="219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16180" indent="-158090" lvl="1">
              <a:lnSpc>
                <a:spcPts val="1757"/>
              </a:lnSpc>
              <a:buFont typeface="Arial"/>
              <a:buChar char="•"/>
            </a:pPr>
            <a:r>
              <a:rPr lang="en-US" sz="1464" spc="73">
                <a:solidFill>
                  <a:srgbClr val="134261"/>
                </a:solidFill>
                <a:latin typeface="Inter Bold"/>
              </a:rPr>
              <a:t>EDUCACIÓN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804440" y="4029432"/>
            <a:ext cx="3388753" cy="219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16180" indent="-158090" lvl="1">
              <a:lnSpc>
                <a:spcPts val="1757"/>
              </a:lnSpc>
              <a:buFont typeface="Arial"/>
              <a:buChar char="•"/>
            </a:pPr>
            <a:r>
              <a:rPr lang="en-US" sz="1464" spc="73">
                <a:solidFill>
                  <a:srgbClr val="134261"/>
                </a:solidFill>
                <a:latin typeface="Inter Bold"/>
              </a:rPr>
              <a:t>EXPERIENCIA LABORAL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55501" y="619519"/>
            <a:ext cx="4762253" cy="589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882"/>
              </a:lnSpc>
            </a:pPr>
            <a:r>
              <a:rPr lang="en-US" sz="3438" spc="92">
                <a:solidFill>
                  <a:srgbClr val="FFFFFF"/>
                </a:solidFill>
                <a:latin typeface="Inter Bold"/>
              </a:rPr>
              <a:t>PEDRO BARRIENTOS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08390" y="1269528"/>
            <a:ext cx="3747173" cy="2403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72"/>
              </a:lnSpc>
            </a:pPr>
            <a:r>
              <a:rPr lang="en-US" sz="1409" spc="128">
                <a:solidFill>
                  <a:srgbClr val="EFEBEB"/>
                </a:solidFill>
                <a:latin typeface="Inter Bold"/>
              </a:rPr>
              <a:t>ESPECIALISTA EN COMPRAS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434926" y="4332058"/>
            <a:ext cx="2898152" cy="677803"/>
            <a:chOff x="0" y="0"/>
            <a:chExt cx="3864203" cy="903738"/>
          </a:xfrm>
        </p:grpSpPr>
        <p:sp>
          <p:nvSpPr>
            <p:cNvPr name="TextBox 25" id="25"/>
            <p:cNvSpPr txBox="true"/>
            <p:nvPr/>
          </p:nvSpPr>
          <p:spPr>
            <a:xfrm rot="0">
              <a:off x="0" y="-9525"/>
              <a:ext cx="3864203" cy="2506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439"/>
                </a:lnSpc>
              </a:pPr>
              <a:r>
                <a:rPr lang="en-US" sz="1200" spc="36">
                  <a:solidFill>
                    <a:srgbClr val="202021"/>
                  </a:solidFill>
                  <a:latin typeface="Inter Bold"/>
                </a:rPr>
                <a:t>Universidad Increíble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0" y="657457"/>
              <a:ext cx="3864203" cy="2462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679"/>
                </a:lnSpc>
              </a:pPr>
              <a:r>
                <a:rPr lang="en-US" sz="1049">
                  <a:solidFill>
                    <a:srgbClr val="202021"/>
                  </a:solidFill>
                  <a:latin typeface="Inter"/>
                </a:rPr>
                <a:t>Universidad El saber, 2020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0" y="362457"/>
              <a:ext cx="3864203" cy="2031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260"/>
                </a:lnSpc>
              </a:pPr>
              <a:r>
                <a:rPr lang="en-US" sz="1050" spc="31">
                  <a:solidFill>
                    <a:srgbClr val="202021"/>
                  </a:solidFill>
                  <a:latin typeface="Inter Bold"/>
                </a:rPr>
                <a:t>Magister en Negocios Int., 2020 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375164" y="5969142"/>
            <a:ext cx="3159324" cy="2189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16180" indent="-158090" lvl="1">
              <a:lnSpc>
                <a:spcPts val="1757"/>
              </a:lnSpc>
              <a:buFont typeface="Arial"/>
              <a:buChar char="•"/>
            </a:pPr>
            <a:r>
              <a:rPr lang="en-US" sz="1464" spc="73">
                <a:solidFill>
                  <a:srgbClr val="134261"/>
                </a:solidFill>
                <a:latin typeface="Inter Bold"/>
              </a:rPr>
              <a:t>HABILIDADES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434926" y="7754066"/>
            <a:ext cx="3071676" cy="846929"/>
            <a:chOff x="0" y="0"/>
            <a:chExt cx="4095568" cy="1129239"/>
          </a:xfrm>
        </p:grpSpPr>
        <p:sp>
          <p:nvSpPr>
            <p:cNvPr name="TextBox 30" id="30"/>
            <p:cNvSpPr txBox="true"/>
            <p:nvPr/>
          </p:nvSpPr>
          <p:spPr>
            <a:xfrm rot="0">
              <a:off x="0" y="-9525"/>
              <a:ext cx="4041415" cy="2506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439"/>
                </a:lnSpc>
              </a:pPr>
              <a:r>
                <a:rPr lang="en-US" sz="1200" spc="36">
                  <a:solidFill>
                    <a:srgbClr val="202021"/>
                  </a:solidFill>
                  <a:latin typeface="Inter Bold"/>
                </a:rPr>
                <a:t>Publicaciones:</a:t>
              </a:r>
            </a:p>
          </p:txBody>
        </p:sp>
        <p:sp>
          <p:nvSpPr>
            <p:cNvPr name="TextBox 31" id="31"/>
            <p:cNvSpPr txBox="true"/>
            <p:nvPr/>
          </p:nvSpPr>
          <p:spPr>
            <a:xfrm rot="0">
              <a:off x="0" y="324357"/>
              <a:ext cx="4095568" cy="8048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680"/>
                </a:lnSpc>
              </a:pPr>
              <a:r>
                <a:rPr lang="en-US" sz="1050" spc="31">
                  <a:solidFill>
                    <a:srgbClr val="202021"/>
                  </a:solidFill>
                  <a:latin typeface="Inter"/>
                </a:rPr>
                <a:t>• El camino al autoconocimiento.</a:t>
              </a:r>
            </a:p>
            <a:p>
              <a:pPr>
                <a:lnSpc>
                  <a:spcPts val="1680"/>
                </a:lnSpc>
              </a:pPr>
              <a:r>
                <a:rPr lang="en-US" sz="1050" spc="31">
                  <a:solidFill>
                    <a:srgbClr val="202021"/>
                  </a:solidFill>
                  <a:latin typeface="Inter"/>
                </a:rPr>
                <a:t>• El manejo de las emociones en el proceso de cambio. </a:t>
              </a:r>
            </a:p>
          </p:txBody>
        </p:sp>
      </p:grpSp>
      <p:sp>
        <p:nvSpPr>
          <p:cNvPr name="TextBox 32" id="32"/>
          <p:cNvSpPr txBox="true"/>
          <p:nvPr/>
        </p:nvSpPr>
        <p:spPr>
          <a:xfrm rot="0">
            <a:off x="3861009" y="4324707"/>
            <a:ext cx="3424949" cy="266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039"/>
              </a:lnSpc>
            </a:pPr>
            <a:r>
              <a:rPr lang="en-US" sz="1699" spc="50">
                <a:solidFill>
                  <a:srgbClr val="202021"/>
                </a:solidFill>
                <a:latin typeface="Inter Bold"/>
              </a:rPr>
              <a:t>Compras Estratégicas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766067" y="1961421"/>
            <a:ext cx="2153452" cy="205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50"/>
              </a:lnSpc>
            </a:pPr>
            <a:r>
              <a:rPr lang="en-US" sz="1100" spc="56">
                <a:solidFill>
                  <a:srgbClr val="000000"/>
                </a:solidFill>
                <a:latin typeface="Inter Bold"/>
              </a:rPr>
              <a:t>contacto@pedrocoach.cl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842517" y="1969004"/>
            <a:ext cx="1679604" cy="190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000" spc="51">
                <a:solidFill>
                  <a:srgbClr val="000000"/>
                </a:solidFill>
                <a:latin typeface="Inter Bold"/>
              </a:rPr>
              <a:t>Cel: + 56 9 56231147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47277" y="2736130"/>
            <a:ext cx="2868372" cy="219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16180" indent="-158090" lvl="1">
              <a:lnSpc>
                <a:spcPts val="1757"/>
              </a:lnSpc>
              <a:buFont typeface="Arial"/>
              <a:buChar char="•"/>
            </a:pPr>
            <a:r>
              <a:rPr lang="en-US" sz="1464" spc="73">
                <a:solidFill>
                  <a:srgbClr val="134261"/>
                </a:solidFill>
                <a:latin typeface="Inter Bold"/>
              </a:rPr>
              <a:t>SOBRE MI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47277" y="8798354"/>
            <a:ext cx="3159324" cy="219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16180" indent="-158090" lvl="1">
              <a:lnSpc>
                <a:spcPts val="1757"/>
              </a:lnSpc>
              <a:buFont typeface="Arial"/>
              <a:buChar char="•"/>
            </a:pPr>
            <a:r>
              <a:rPr lang="en-US" sz="1464" spc="73">
                <a:solidFill>
                  <a:srgbClr val="134261"/>
                </a:solidFill>
                <a:latin typeface="Inter Bold"/>
              </a:rPr>
              <a:t>IDIOMAS</a:t>
            </a:r>
          </a:p>
        </p:txBody>
      </p:sp>
      <p:grpSp>
        <p:nvGrpSpPr>
          <p:cNvPr name="Group 37" id="37"/>
          <p:cNvGrpSpPr/>
          <p:nvPr/>
        </p:nvGrpSpPr>
        <p:grpSpPr>
          <a:xfrm rot="0">
            <a:off x="403051" y="9207929"/>
            <a:ext cx="3103551" cy="620987"/>
            <a:chOff x="0" y="0"/>
            <a:chExt cx="4138067" cy="827983"/>
          </a:xfrm>
        </p:grpSpPr>
        <p:sp>
          <p:nvSpPr>
            <p:cNvPr name="TextBox 38" id="38"/>
            <p:cNvSpPr txBox="true"/>
            <p:nvPr/>
          </p:nvSpPr>
          <p:spPr>
            <a:xfrm rot="0">
              <a:off x="0" y="-9525"/>
              <a:ext cx="4083352" cy="2508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439"/>
                </a:lnSpc>
              </a:pPr>
              <a:r>
                <a:rPr lang="en-US" sz="1200" spc="36">
                  <a:solidFill>
                    <a:srgbClr val="202021"/>
                  </a:solidFill>
                  <a:latin typeface="Inter Bold"/>
                </a:rPr>
                <a:t>Idioma Inglés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0" y="334080"/>
              <a:ext cx="4138067" cy="4939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512"/>
                </a:lnSpc>
              </a:pPr>
              <a:r>
                <a:rPr lang="en-US" sz="1050" spc="31">
                  <a:solidFill>
                    <a:srgbClr val="202021"/>
                  </a:solidFill>
                  <a:latin typeface="Inter"/>
                </a:rPr>
                <a:t>Nivel Oral Bilingüe. </a:t>
              </a:r>
            </a:p>
            <a:p>
              <a:pPr>
                <a:lnSpc>
                  <a:spcPts val="1512"/>
                </a:lnSpc>
              </a:pPr>
              <a:r>
                <a:rPr lang="en-US" sz="1050" spc="31">
                  <a:solidFill>
                    <a:srgbClr val="202021"/>
                  </a:solidFill>
                  <a:latin typeface="Inter"/>
                </a:rPr>
                <a:t>Nivel Escrito Avanzado.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3506602" y="8621007"/>
            <a:ext cx="3936238" cy="1887450"/>
            <a:chOff x="0" y="0"/>
            <a:chExt cx="5248317" cy="2516600"/>
          </a:xfrm>
        </p:grpSpPr>
        <p:sp>
          <p:nvSpPr>
            <p:cNvPr name="TextBox 41" id="41"/>
            <p:cNvSpPr txBox="true"/>
            <p:nvPr/>
          </p:nvSpPr>
          <p:spPr>
            <a:xfrm rot="0">
              <a:off x="0" y="315214"/>
              <a:ext cx="5248317" cy="22013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226695" indent="-113347" lvl="1">
                <a:lnSpc>
                  <a:spcPts val="1680"/>
                </a:lnSpc>
                <a:buFont typeface="Arial"/>
                <a:buChar char="•"/>
              </a:pPr>
              <a:r>
                <a:rPr lang="en-US" sz="1050">
                  <a:solidFill>
                    <a:srgbClr val="202021"/>
                  </a:solidFill>
                  <a:latin typeface="Inter"/>
                </a:rPr>
                <a:t>Liderar la Importación de Productos Terminados de 6 Mercados Productores (México, Brasil, Suiza, Alemania, Holanda, Irlanda).</a:t>
              </a:r>
            </a:p>
            <a:p>
              <a:pPr>
                <a:lnSpc>
                  <a:spcPts val="1680"/>
                </a:lnSpc>
              </a:pPr>
              <a:r>
                <a:rPr lang="en-US" sz="1050">
                  <a:solidFill>
                    <a:srgbClr val="202021"/>
                  </a:solidFill>
                  <a:latin typeface="Inter"/>
                </a:rPr>
                <a:t>Logros:</a:t>
              </a:r>
            </a:p>
            <a:p>
              <a:pPr marL="226695" indent="-113347" lvl="1">
                <a:lnSpc>
                  <a:spcPts val="1680"/>
                </a:lnSpc>
                <a:buFont typeface="Arial"/>
                <a:buChar char="•"/>
              </a:pPr>
              <a:r>
                <a:rPr lang="en-US" sz="1050">
                  <a:solidFill>
                    <a:srgbClr val="202021"/>
                  </a:solidFill>
                  <a:latin typeface="Inter"/>
                </a:rPr>
                <a:t>Cumplimiento del 100% de Proyectos transversales (PM) permitiendo contar con los nuevos productos planificados en el tiempo programado.</a:t>
              </a:r>
            </a:p>
            <a:p>
              <a:pPr>
                <a:lnSpc>
                  <a:spcPts val="1680"/>
                </a:lnSpc>
              </a:pPr>
            </a:p>
          </p:txBody>
        </p:sp>
        <p:sp>
          <p:nvSpPr>
            <p:cNvPr name="TextBox 42" id="42"/>
            <p:cNvSpPr txBox="true"/>
            <p:nvPr/>
          </p:nvSpPr>
          <p:spPr>
            <a:xfrm rot="0">
              <a:off x="0" y="0"/>
              <a:ext cx="5248317" cy="2031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260"/>
                </a:lnSpc>
              </a:pPr>
              <a:r>
                <a:rPr lang="en-US" sz="1050">
                  <a:solidFill>
                    <a:srgbClr val="202021"/>
                  </a:solidFill>
                  <a:latin typeface="Inter Bold"/>
                </a:rPr>
                <a:t>PedroCoach SpA., Oct 2020 - May 2022</a:t>
              </a:r>
            </a:p>
          </p:txBody>
        </p:sp>
      </p:grpSp>
      <p:sp>
        <p:nvSpPr>
          <p:cNvPr name="TextBox 43" id="43"/>
          <p:cNvSpPr txBox="true"/>
          <p:nvPr/>
        </p:nvSpPr>
        <p:spPr>
          <a:xfrm rot="0">
            <a:off x="842517" y="2368190"/>
            <a:ext cx="2876043" cy="205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50"/>
              </a:lnSpc>
            </a:pPr>
            <a:r>
              <a:rPr lang="en-US" sz="1100" spc="56">
                <a:solidFill>
                  <a:srgbClr val="000000"/>
                </a:solidFill>
                <a:latin typeface="Inter Bold"/>
              </a:rPr>
              <a:t>Calle Gorbea 2058, Santiago de Chile.</a:t>
            </a:r>
          </a:p>
        </p:txBody>
      </p:sp>
      <p:grpSp>
        <p:nvGrpSpPr>
          <p:cNvPr name="Group 44" id="44"/>
          <p:cNvGrpSpPr/>
          <p:nvPr/>
        </p:nvGrpSpPr>
        <p:grpSpPr>
          <a:xfrm rot="0">
            <a:off x="452861" y="6273830"/>
            <a:ext cx="3103551" cy="811339"/>
            <a:chOff x="0" y="0"/>
            <a:chExt cx="4138067" cy="1081785"/>
          </a:xfrm>
        </p:grpSpPr>
        <p:sp>
          <p:nvSpPr>
            <p:cNvPr name="TextBox 45" id="45"/>
            <p:cNvSpPr txBox="true"/>
            <p:nvPr/>
          </p:nvSpPr>
          <p:spPr>
            <a:xfrm rot="0">
              <a:off x="0" y="-9525"/>
              <a:ext cx="4083352" cy="2506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439"/>
                </a:lnSpc>
              </a:pPr>
              <a:r>
                <a:rPr lang="en-US" sz="1200" spc="36">
                  <a:solidFill>
                    <a:srgbClr val="202021"/>
                  </a:solidFill>
                  <a:latin typeface="Inter Bold"/>
                </a:rPr>
                <a:t>Ejercer influencia y persuadir</a:t>
              </a:r>
            </a:p>
          </p:txBody>
        </p:sp>
        <p:sp>
          <p:nvSpPr>
            <p:cNvPr name="TextBox 46" id="46"/>
            <p:cNvSpPr txBox="true"/>
            <p:nvPr/>
          </p:nvSpPr>
          <p:spPr>
            <a:xfrm rot="0">
              <a:off x="0" y="333882"/>
              <a:ext cx="4138067" cy="7479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512"/>
                </a:lnSpc>
              </a:pPr>
              <a:r>
                <a:rPr lang="en-US" sz="1050" spc="31">
                  <a:solidFill>
                    <a:srgbClr val="202021"/>
                  </a:solidFill>
                  <a:latin typeface="Inter"/>
                </a:rPr>
                <a:t>Negociación. </a:t>
              </a:r>
            </a:p>
            <a:p>
              <a:pPr>
                <a:lnSpc>
                  <a:spcPts val="1512"/>
                </a:lnSpc>
              </a:pPr>
              <a:r>
                <a:rPr lang="en-US" sz="1050" spc="31">
                  <a:solidFill>
                    <a:srgbClr val="202021"/>
                  </a:solidFill>
                  <a:latin typeface="Inter"/>
                </a:rPr>
                <a:t>Promotor del cambio.</a:t>
              </a:r>
            </a:p>
            <a:p>
              <a:pPr>
                <a:lnSpc>
                  <a:spcPts val="1512"/>
                </a:lnSpc>
              </a:pPr>
              <a:r>
                <a:rPr lang="en-US" sz="1050" spc="31">
                  <a:solidFill>
                    <a:srgbClr val="202021"/>
                  </a:solidFill>
                  <a:latin typeface="Inter"/>
                </a:rPr>
                <a:t>Visión para los negocios.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3506602" y="6463347"/>
            <a:ext cx="3936238" cy="1677974"/>
            <a:chOff x="0" y="0"/>
            <a:chExt cx="5248317" cy="2237299"/>
          </a:xfrm>
        </p:grpSpPr>
        <p:sp>
          <p:nvSpPr>
            <p:cNvPr name="TextBox 48" id="48"/>
            <p:cNvSpPr txBox="true"/>
            <p:nvPr/>
          </p:nvSpPr>
          <p:spPr>
            <a:xfrm rot="0">
              <a:off x="0" y="315214"/>
              <a:ext cx="5248317" cy="19220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226695" indent="-113347" lvl="1">
                <a:lnSpc>
                  <a:spcPts val="1680"/>
                </a:lnSpc>
                <a:buFont typeface="Arial"/>
                <a:buChar char="•"/>
              </a:pPr>
              <a:r>
                <a:rPr lang="en-US" sz="1050">
                  <a:solidFill>
                    <a:srgbClr val="202021"/>
                  </a:solidFill>
                  <a:latin typeface="Inter"/>
                </a:rPr>
                <a:t>N</a:t>
              </a:r>
              <a:r>
                <a:rPr lang="en-US" sz="1050">
                  <a:solidFill>
                    <a:srgbClr val="202021"/>
                  </a:solidFill>
                  <a:latin typeface="Inter"/>
                </a:rPr>
                <a:t>egociar con proveedores para alianzas a largo plazo, en función de precios, volumen y condiciones de pago.</a:t>
              </a:r>
            </a:p>
            <a:p>
              <a:pPr marL="226695" indent="-113347" lvl="1">
                <a:lnSpc>
                  <a:spcPts val="1680"/>
                </a:lnSpc>
                <a:buFont typeface="Arial"/>
                <a:buChar char="•"/>
              </a:pPr>
              <a:r>
                <a:rPr lang="en-US" sz="1050">
                  <a:solidFill>
                    <a:srgbClr val="202021"/>
                  </a:solidFill>
                  <a:latin typeface="Inter"/>
                </a:rPr>
                <a:t>Asegurar el abastecimiento continuo según las necesidades de la empresa .</a:t>
              </a:r>
            </a:p>
            <a:p>
              <a:pPr>
                <a:lnSpc>
                  <a:spcPts val="1680"/>
                </a:lnSpc>
              </a:pPr>
              <a:r>
                <a:rPr lang="en-US" sz="1050">
                  <a:solidFill>
                    <a:srgbClr val="202021"/>
                  </a:solidFill>
                  <a:latin typeface="Inter"/>
                </a:rPr>
                <a:t>Logros:</a:t>
              </a:r>
            </a:p>
            <a:p>
              <a:pPr>
                <a:lnSpc>
                  <a:spcPts val="1680"/>
                </a:lnSpc>
              </a:pPr>
              <a:r>
                <a:rPr lang="en-US" sz="1050">
                  <a:solidFill>
                    <a:srgbClr val="202021"/>
                  </a:solidFill>
                  <a:latin typeface="Inter"/>
                </a:rPr>
                <a:t>130% en el Objetivo de Ahorros 2014. (9.8 Mios. USD) con un manejo un “Spend” mayor de 25 MIOS. USD al año.</a:t>
              </a:r>
            </a:p>
          </p:txBody>
        </p:sp>
        <p:sp>
          <p:nvSpPr>
            <p:cNvPr name="TextBox 49" id="49"/>
            <p:cNvSpPr txBox="true"/>
            <p:nvPr/>
          </p:nvSpPr>
          <p:spPr>
            <a:xfrm rot="0">
              <a:off x="0" y="0"/>
              <a:ext cx="5248317" cy="2031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260"/>
                </a:lnSpc>
              </a:pPr>
              <a:r>
                <a:rPr lang="en-US" sz="1050">
                  <a:solidFill>
                    <a:srgbClr val="202021"/>
                  </a:solidFill>
                  <a:latin typeface="Inter Bold"/>
                </a:rPr>
                <a:t>Comprador de Materia Prima. Ene 2012 - Sept 2020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3506602" y="4690123"/>
            <a:ext cx="3936238" cy="1677974"/>
            <a:chOff x="0" y="0"/>
            <a:chExt cx="5248317" cy="2237299"/>
          </a:xfrm>
        </p:grpSpPr>
        <p:sp>
          <p:nvSpPr>
            <p:cNvPr name="TextBox 51" id="51"/>
            <p:cNvSpPr txBox="true"/>
            <p:nvPr/>
          </p:nvSpPr>
          <p:spPr>
            <a:xfrm rot="0">
              <a:off x="0" y="315214"/>
              <a:ext cx="5248317" cy="19220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226695" indent="-113347" lvl="1">
                <a:lnSpc>
                  <a:spcPts val="1680"/>
                </a:lnSpc>
                <a:buFont typeface="Arial"/>
                <a:buChar char="•"/>
              </a:pPr>
              <a:r>
                <a:rPr lang="en-US" sz="1050">
                  <a:solidFill>
                    <a:srgbClr val="202021"/>
                  </a:solidFill>
                  <a:latin typeface="Inter"/>
                </a:rPr>
                <a:t>N</a:t>
              </a:r>
              <a:r>
                <a:rPr lang="en-US" sz="1050">
                  <a:solidFill>
                    <a:srgbClr val="202021"/>
                  </a:solidFill>
                  <a:latin typeface="Inter"/>
                </a:rPr>
                <a:t>egociar con proveedores para alianzas a largo plazo, en función de precios, volumen y condiciones de pago.</a:t>
              </a:r>
            </a:p>
            <a:p>
              <a:pPr marL="226695" indent="-113347" lvl="1">
                <a:lnSpc>
                  <a:spcPts val="1680"/>
                </a:lnSpc>
                <a:buFont typeface="Arial"/>
                <a:buChar char="•"/>
              </a:pPr>
              <a:r>
                <a:rPr lang="en-US" sz="1050">
                  <a:solidFill>
                    <a:srgbClr val="202021"/>
                  </a:solidFill>
                  <a:latin typeface="Inter"/>
                </a:rPr>
                <a:t>Asegurar el abastecimiento continuo según las necesidades de la empresa .</a:t>
              </a:r>
            </a:p>
            <a:p>
              <a:pPr>
                <a:lnSpc>
                  <a:spcPts val="1680"/>
                </a:lnSpc>
              </a:pPr>
              <a:r>
                <a:rPr lang="en-US" sz="1050">
                  <a:solidFill>
                    <a:srgbClr val="202021"/>
                  </a:solidFill>
                  <a:latin typeface="Inter"/>
                </a:rPr>
                <a:t>Logros:</a:t>
              </a:r>
            </a:p>
            <a:p>
              <a:pPr>
                <a:lnSpc>
                  <a:spcPts val="1680"/>
                </a:lnSpc>
              </a:pPr>
              <a:r>
                <a:rPr lang="en-US" sz="1050">
                  <a:solidFill>
                    <a:srgbClr val="202021"/>
                  </a:solidFill>
                  <a:latin typeface="Inter"/>
                </a:rPr>
                <a:t>130% en el Objetivo de Ahorros 2014. (9.8 Mios. USD) con un manejo un “Spend” mayor de 25 MIOS. USD al año.</a:t>
              </a:r>
            </a:p>
          </p:txBody>
        </p:sp>
        <p:sp>
          <p:nvSpPr>
            <p:cNvPr name="TextBox 52" id="52"/>
            <p:cNvSpPr txBox="true"/>
            <p:nvPr/>
          </p:nvSpPr>
          <p:spPr>
            <a:xfrm rot="0">
              <a:off x="0" y="0"/>
              <a:ext cx="5248317" cy="2031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260"/>
                </a:lnSpc>
              </a:pPr>
              <a:r>
                <a:rPr lang="en-US" sz="1050">
                  <a:solidFill>
                    <a:srgbClr val="202021"/>
                  </a:solidFill>
                  <a:latin typeface="Inter Bold"/>
                </a:rPr>
                <a:t>PedroCoach SpA. Marzo 2022 - presente</a:t>
              </a:r>
            </a:p>
          </p:txBody>
        </p:sp>
      </p:grpSp>
      <p:sp>
        <p:nvSpPr>
          <p:cNvPr name="TextBox 53" id="53"/>
          <p:cNvSpPr txBox="true"/>
          <p:nvPr/>
        </p:nvSpPr>
        <p:spPr>
          <a:xfrm rot="0">
            <a:off x="3861009" y="8284196"/>
            <a:ext cx="3424949" cy="266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039"/>
              </a:lnSpc>
            </a:pPr>
            <a:r>
              <a:rPr lang="en-US" sz="1699" spc="50">
                <a:solidFill>
                  <a:srgbClr val="202021"/>
                </a:solidFill>
                <a:latin typeface="Inter Bold"/>
              </a:rPr>
              <a:t>Planner Inter market</a:t>
            </a:r>
          </a:p>
        </p:txBody>
      </p:sp>
      <p:grpSp>
        <p:nvGrpSpPr>
          <p:cNvPr name="Group 54" id="54"/>
          <p:cNvGrpSpPr>
            <a:grpSpLocks noChangeAspect="true"/>
          </p:cNvGrpSpPr>
          <p:nvPr/>
        </p:nvGrpSpPr>
        <p:grpSpPr>
          <a:xfrm rot="0">
            <a:off x="5086378" y="341562"/>
            <a:ext cx="2124913" cy="2124905"/>
            <a:chOff x="0" y="0"/>
            <a:chExt cx="6350000" cy="6349975"/>
          </a:xfrm>
        </p:grpSpPr>
        <p:sp>
          <p:nvSpPr>
            <p:cNvPr name="Freeform 55" id="5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l="-105700" r="-61073" t="0" b="-7785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DAFKXazuZ38</dc:identifier>
  <dcterms:modified xsi:type="dcterms:W3CDTF">2011-08-01T06:04:30Z</dcterms:modified>
  <cp:revision>1</cp:revision>
  <dc:title>Currículum funcional</dc:title>
</cp:coreProperties>
</file>